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61" r:id="rId4"/>
    <p:sldId id="262" r:id="rId5"/>
    <p:sldId id="259" r:id="rId6"/>
    <p:sldId id="287" r:id="rId7"/>
    <p:sldId id="299" r:id="rId8"/>
    <p:sldId id="288" r:id="rId9"/>
    <p:sldId id="289" r:id="rId10"/>
    <p:sldId id="282" r:id="rId11"/>
    <p:sldId id="285" r:id="rId12"/>
    <p:sldId id="286" r:id="rId13"/>
    <p:sldId id="298" r:id="rId14"/>
    <p:sldId id="279" r:id="rId15"/>
    <p:sldId id="280" r:id="rId16"/>
    <p:sldId id="281" r:id="rId17"/>
    <p:sldId id="297" r:id="rId18"/>
    <p:sldId id="267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ohn O'Callaghan" initials="JO" lastIdx="2" clrIdx="0">
    <p:extLst>
      <p:ext uri="{19B8F6BF-5375-455C-9EA6-DF929625EA0E}">
        <p15:presenceInfo xmlns:p15="http://schemas.microsoft.com/office/powerpoint/2012/main" userId="S-1-5-21-2616550746-2488379161-1536064123-4138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C3C3C"/>
    <a:srgbClr val="94C500"/>
    <a:srgbClr val="5051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357" autoAdjust="0"/>
    <p:restoredTop sz="93878" autoAdjust="0"/>
  </p:normalViewPr>
  <p:slideViewPr>
    <p:cSldViewPr snapToGrid="0" snapToObjects="1">
      <p:cViewPr varScale="1">
        <p:scale>
          <a:sx n="62" d="100"/>
          <a:sy n="62" d="100"/>
        </p:scale>
        <p:origin x="1448" y="7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-16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 snapToObjects="1">
      <p:cViewPr varScale="1">
        <p:scale>
          <a:sx n="10" d="100"/>
          <a:sy n="10" d="100"/>
        </p:scale>
        <p:origin x="-920" y="4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75D5FB-3089-4B40-B7AF-16C8ACF4C440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Overkloof Estate SRA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BAAB5A-065F-D84F-AF35-CC0B5402F7E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782367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742D3F-AFAF-C847-A89A-182C6833BA11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Overkloof Estate SRA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AB9AB7-48F7-2D46-928D-B0B41C901A7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5178672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9AB9AB7-48F7-2D46-928D-B0B41C901A7C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Overkloof Estate SRA</a:t>
            </a:r>
          </a:p>
        </p:txBody>
      </p:sp>
    </p:spTree>
    <p:extLst>
      <p:ext uri="{BB962C8B-B14F-4D97-AF65-F5344CB8AC3E}">
        <p14:creationId xmlns:p14="http://schemas.microsoft.com/office/powerpoint/2010/main" val="416451489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Overkloof Estate SRA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AB9AB7-48F7-2D46-928D-B0B41C901A7C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57595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Overkloof Estate SRA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AB9AB7-48F7-2D46-928D-B0B41C901A7C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46872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Overkloof Estate SRA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AB9AB7-48F7-2D46-928D-B0B41C901A7C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5564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Refer to Stonewood liquor license application but out of scope for AGM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Overkloof Estate SRA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AB9AB7-48F7-2D46-928D-B0B41C901A7C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714406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Overkloof Estate SRA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AB9AB7-48F7-2D46-928D-B0B41C901A7C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429900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Overkloof Estate SRA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AB9AB7-48F7-2D46-928D-B0B41C901A7C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66356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Overkloof Estate SRA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AB9AB7-48F7-2D46-928D-B0B41C901A7C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47907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Overkloof Estate SRA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AB9AB7-48F7-2D46-928D-B0B41C901A7C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398265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ZA" dirty="0"/>
              <a:t>Thanks to Marilyn for tireless efforts on fire-hydrants, neighbourhood upkeep, Ladles of Love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Overkloof Estate SRA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AB9AB7-48F7-2D46-928D-B0B41C901A7C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151989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ZA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Overkloof Estate SRA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39AB9AB7-48F7-2D46-928D-B0B41C901A7C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8101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8F713A-E186-2248-A968-816F783AC09E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F700-C5B9-904C-9635-1688232FB6F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92FC8-227C-5D4C-B2DF-A5197E8D9997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F700-C5B9-904C-9635-1688232FB6F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D945AB-4B0B-AE45-AE7A-AE4CC08512CE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F700-C5B9-904C-9635-1688232FB6F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517CDE-DCE7-1042-BC03-E2F48C269078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F700-C5B9-904C-9635-1688232FB6F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249AEF-018B-AC46-8994-230095A0514A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F700-C5B9-904C-9635-1688232FB6F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CF47C5-F07F-E14F-9D0B-BA2C4D001A2F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F700-C5B9-904C-9635-1688232FB6F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533C77-226B-EE44-BF59-ED97C0A2595E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F700-C5B9-904C-9635-1688232FB6F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4B27E9-F303-9748-B7B4-188E24131992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F700-C5B9-904C-9635-1688232FB6F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FF6B24-4395-5C4D-A0BC-870009F17895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F700-C5B9-904C-9635-1688232FB6F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EA5CC-42FE-8244-9368-C6D4D082BD2B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F700-C5B9-904C-9635-1688232FB6F7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Drag picture to placeholder or click icon to add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2B4134-35EC-0045-862D-8AE8ED34AF80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1AF700-C5B9-904C-9635-1688232FB6F7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404032FF-05CB-3D4B-82F7-330D859CD6E1}" type="datetime1">
              <a:rPr lang="en-ZA" smtClean="0"/>
              <a:t>2023/11/16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FE1AF700-C5B9-904C-9635-1688232FB6F7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9" r:id="rId1"/>
    <p:sldLayoutId id="2147483810" r:id="rId2"/>
    <p:sldLayoutId id="2147483811" r:id="rId3"/>
    <p:sldLayoutId id="2147483812" r:id="rId4"/>
    <p:sldLayoutId id="2147483813" r:id="rId5"/>
    <p:sldLayoutId id="2147483814" r:id="rId6"/>
    <p:sldLayoutId id="2147483815" r:id="rId7"/>
    <p:sldLayoutId id="2147483816" r:id="rId8"/>
    <p:sldLayoutId id="2147483817" r:id="rId9"/>
    <p:sldLayoutId id="2147483818" r:id="rId10"/>
    <p:sldLayoutId id="2147483819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872" y="1920824"/>
            <a:ext cx="9144000" cy="986968"/>
          </a:xfrm>
          <a:effectLst/>
        </p:spPr>
        <p:txBody>
          <a:bodyPr>
            <a:noAutofit/>
          </a:bodyPr>
          <a:lstStyle/>
          <a:p>
            <a:pPr algn="ctr">
              <a:lnSpc>
                <a:spcPct val="70000"/>
              </a:lnSpc>
            </a:pPr>
            <a:r>
              <a:rPr lang="en-US" sz="3200" dirty="0">
                <a:solidFill>
                  <a:schemeClr val="tx1"/>
                </a:solidFill>
                <a:latin typeface="Hind Light" panose="02000000000000000000" pitchFamily="2" charset="0"/>
                <a:cs typeface="Hind Light" panose="02000000000000000000" pitchFamily="2" charset="0"/>
              </a:rPr>
              <a:t>OVERKLOOF CID NPC AGM 2023</a:t>
            </a:r>
          </a:p>
          <a:p>
            <a:pPr algn="ctr">
              <a:lnSpc>
                <a:spcPct val="170000"/>
              </a:lnSpc>
            </a:pPr>
            <a:r>
              <a:rPr lang="en-US" sz="3200" dirty="0">
                <a:solidFill>
                  <a:schemeClr val="tx1"/>
                </a:solidFill>
                <a:latin typeface="Hind Light" panose="02000000000000000000" pitchFamily="2" charset="0"/>
                <a:cs typeface="Hind Light" panose="02000000000000000000" pitchFamily="2" charset="0"/>
              </a:rPr>
              <a:t>16 November 2023</a:t>
            </a:r>
          </a:p>
          <a:p>
            <a:pPr algn="ctr">
              <a:lnSpc>
                <a:spcPct val="170000"/>
              </a:lnSpc>
            </a:pPr>
            <a:r>
              <a:rPr lang="en-US" sz="3200" dirty="0" err="1">
                <a:solidFill>
                  <a:schemeClr val="tx1"/>
                </a:solidFill>
                <a:latin typeface="Hind Light" panose="02000000000000000000" pitchFamily="2" charset="0"/>
                <a:cs typeface="Hind Light" panose="02000000000000000000" pitchFamily="2" charset="0"/>
              </a:rPr>
              <a:t>Northoaks</a:t>
            </a:r>
            <a:r>
              <a:rPr lang="en-US" sz="3200" dirty="0">
                <a:solidFill>
                  <a:schemeClr val="tx1"/>
                </a:solidFill>
                <a:latin typeface="Hind Light" panose="02000000000000000000" pitchFamily="2" charset="0"/>
                <a:cs typeface="Hind Light" panose="02000000000000000000" pitchFamily="2" charset="0"/>
              </a:rPr>
              <a:t> Estate Clubhouse, Hout Bay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E0DE628-2005-426F-8A73-03F745368462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86784" y="561289"/>
            <a:ext cx="1493520" cy="1359535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77007568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9366"/>
            <a:ext cx="8229600" cy="990600"/>
          </a:xfrm>
          <a:effectLst/>
        </p:spPr>
        <p:txBody>
          <a:bodyPr>
            <a:normAutofit fontScale="90000"/>
          </a:bodyPr>
          <a:lstStyle/>
          <a:p>
            <a:r>
              <a:rPr lang="en-US" sz="3200" u="sng" dirty="0">
                <a:solidFill>
                  <a:schemeClr val="tx1"/>
                </a:solidFill>
                <a:latin typeface="Avenir Black"/>
                <a:cs typeface="Avenir Black"/>
              </a:rPr>
              <a:t>8. NOTING OF AUDITED FINANCIAL STATEMENTS 2022-23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273175"/>
            <a:ext cx="7695398" cy="3884953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</a:pPr>
            <a:r>
              <a:rPr lang="en-US" sz="3200" dirty="0">
                <a:latin typeface="Avenir Black"/>
                <a:cs typeface="Avenir Black"/>
              </a:rPr>
              <a:t>Clean audit report</a:t>
            </a:r>
          </a:p>
          <a:p>
            <a:pPr>
              <a:buClr>
                <a:schemeClr val="tx1"/>
              </a:buClr>
            </a:pPr>
            <a:r>
              <a:rPr lang="en-US" sz="3200" dirty="0">
                <a:latin typeface="Avenir Black"/>
                <a:cs typeface="Avenir Black"/>
              </a:rPr>
              <a:t>Revenues R544k (2022: R519K )</a:t>
            </a:r>
          </a:p>
          <a:p>
            <a:pPr>
              <a:buClr>
                <a:schemeClr val="tx1"/>
              </a:buClr>
            </a:pPr>
            <a:r>
              <a:rPr lang="en-US" sz="3200" dirty="0">
                <a:latin typeface="Avenir Black"/>
                <a:cs typeface="Avenir Black"/>
              </a:rPr>
              <a:t>Net surplus R144k (2022: R145k )</a:t>
            </a:r>
          </a:p>
          <a:p>
            <a:pPr>
              <a:buClr>
                <a:schemeClr val="tx1"/>
              </a:buClr>
            </a:pPr>
            <a:r>
              <a:rPr lang="en-US" sz="3200" dirty="0">
                <a:latin typeface="Avenir Black"/>
                <a:cs typeface="Avenir Black"/>
              </a:rPr>
              <a:t>Cash on hand R569k (2022: R424k ). </a:t>
            </a:r>
          </a:p>
          <a:p>
            <a:pPr>
              <a:buClr>
                <a:schemeClr val="tx1"/>
              </a:buClr>
            </a:pPr>
            <a:r>
              <a:rPr lang="en-US" sz="3200" dirty="0">
                <a:latin typeface="Avenir Black"/>
                <a:cs typeface="Avenir Black"/>
              </a:rPr>
              <a:t>Reserves arise from budget surpluses and are carried forward to future periods for projects that will be for the benefit of the </a:t>
            </a:r>
            <a:r>
              <a:rPr lang="en-US" sz="3200" dirty="0" err="1">
                <a:latin typeface="Avenir Black"/>
                <a:cs typeface="Avenir Black"/>
              </a:rPr>
              <a:t>neighbourhood</a:t>
            </a:r>
            <a:endParaRPr lang="en-US" sz="3200" dirty="0">
              <a:latin typeface="Avenir Black"/>
              <a:cs typeface="Avenir Black"/>
            </a:endParaRPr>
          </a:p>
          <a:p>
            <a:pPr>
              <a:buClr>
                <a:schemeClr val="tx1"/>
              </a:buClr>
            </a:pPr>
            <a:endParaRPr lang="en-US" sz="1800" dirty="0">
              <a:latin typeface="Avenir Black"/>
              <a:cs typeface="Avenir Black"/>
            </a:endParaRPr>
          </a:p>
          <a:p>
            <a:pPr>
              <a:buClr>
                <a:schemeClr val="tx1"/>
              </a:buClr>
            </a:pPr>
            <a:endParaRPr lang="en-US" sz="1800" dirty="0">
              <a:latin typeface="Avenir Black"/>
              <a:cs typeface="Avenir Black"/>
            </a:endParaRPr>
          </a:p>
          <a:p>
            <a:pPr>
              <a:buClr>
                <a:schemeClr val="tx1"/>
              </a:buClr>
            </a:pPr>
            <a:endParaRPr lang="en-US" sz="1800" dirty="0">
              <a:latin typeface="Avenir Black"/>
              <a:cs typeface="Avenir Black"/>
            </a:endParaRP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8582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9366"/>
            <a:ext cx="8229600" cy="990600"/>
          </a:xfrm>
          <a:effectLst/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  <a:latin typeface="Avenir Black"/>
                <a:cs typeface="Avenir Black"/>
              </a:rPr>
              <a:t>9.1. SURPLUS POSITION 30/06/2023</a:t>
            </a: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273175"/>
            <a:ext cx="7695398" cy="388495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1"/>
              </a:buClr>
              <a:buNone/>
            </a:pPr>
            <a:endParaRPr lang="en-US" sz="3200" dirty="0">
              <a:latin typeface="Avenir Black"/>
              <a:cs typeface="Avenir Black"/>
            </a:endParaRPr>
          </a:p>
          <a:p>
            <a:pPr>
              <a:buClr>
                <a:schemeClr val="tx1"/>
              </a:buClr>
            </a:pPr>
            <a:endParaRPr lang="en-US" sz="1800" dirty="0">
              <a:latin typeface="Avenir Black"/>
              <a:cs typeface="Avenir Black"/>
            </a:endParaRPr>
          </a:p>
          <a:p>
            <a:pPr>
              <a:buClr>
                <a:schemeClr val="tx1"/>
              </a:buClr>
            </a:pPr>
            <a:endParaRPr lang="en-US" sz="1800" dirty="0">
              <a:latin typeface="Avenir Black"/>
              <a:cs typeface="Avenir Black"/>
            </a:endParaRPr>
          </a:p>
          <a:p>
            <a:pPr>
              <a:buClr>
                <a:schemeClr val="tx1"/>
              </a:buClr>
            </a:pPr>
            <a:endParaRPr lang="en-US" sz="1800" dirty="0">
              <a:latin typeface="Avenir Black"/>
              <a:cs typeface="Avenir Black"/>
            </a:endParaRP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95BC7EFC-6BA9-F527-DFE8-7666B0926AF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305147"/>
            <a:ext cx="7985740" cy="4736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10455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allAtOnce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9.2. – 9.3. APPROVAL OF SURPLUS FUNDS UTILISATION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3FC2CDEA-FF0D-48C0-BF34-8EABA8A2994C}"/>
              </a:ext>
            </a:extLst>
          </p:cNvPr>
          <p:cNvSpPr txBox="1">
            <a:spLocks/>
          </p:cNvSpPr>
          <p:nvPr/>
        </p:nvSpPr>
        <p:spPr>
          <a:xfrm>
            <a:off x="323636" y="1954273"/>
            <a:ext cx="7581098" cy="17907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tx1"/>
              </a:buClr>
            </a:pPr>
            <a:r>
              <a:rPr lang="en-US" sz="3200" dirty="0">
                <a:latin typeface="Avenir Black"/>
                <a:cs typeface="Avenir Black"/>
              </a:rPr>
              <a:t>Approval of additional surplus funds </a:t>
            </a:r>
            <a:r>
              <a:rPr lang="en-US" sz="3200" dirty="0" err="1">
                <a:latin typeface="Avenir Black"/>
                <a:cs typeface="Avenir Black"/>
              </a:rPr>
              <a:t>utilisation</a:t>
            </a:r>
            <a:r>
              <a:rPr lang="en-US" sz="3200" dirty="0">
                <a:latin typeface="Avenir Black"/>
                <a:cs typeface="Avenir Black"/>
              </a:rPr>
              <a:t> for 2023/24 – none budgeted</a:t>
            </a:r>
          </a:p>
          <a:p>
            <a:pPr>
              <a:buClr>
                <a:schemeClr val="tx1"/>
              </a:buClr>
            </a:pPr>
            <a:r>
              <a:rPr lang="en-US" sz="3200" dirty="0">
                <a:latin typeface="Avenir Black"/>
                <a:cs typeface="Avenir Black"/>
              </a:rPr>
              <a:t>Approval of surplus funds </a:t>
            </a:r>
            <a:r>
              <a:rPr lang="en-US" sz="3200" dirty="0" err="1">
                <a:latin typeface="Avenir Black"/>
                <a:cs typeface="Avenir Black"/>
              </a:rPr>
              <a:t>utilisation</a:t>
            </a:r>
            <a:r>
              <a:rPr lang="en-US" sz="3200" dirty="0">
                <a:latin typeface="Avenir Black"/>
                <a:cs typeface="Avenir Black"/>
              </a:rPr>
              <a:t> for 2024/25 - none budgeted</a:t>
            </a:r>
          </a:p>
          <a:p>
            <a:pPr>
              <a:buClr>
                <a:schemeClr val="tx1"/>
              </a:buClr>
            </a:pPr>
            <a:endParaRPr lang="en-US" sz="1800" dirty="0">
              <a:latin typeface="Avenir Black"/>
              <a:cs typeface="Avenir Black"/>
            </a:endParaRPr>
          </a:p>
          <a:p>
            <a:pPr>
              <a:buClr>
                <a:schemeClr val="tx1"/>
              </a:buClr>
            </a:pPr>
            <a:endParaRPr lang="en-US" sz="1800" dirty="0">
              <a:latin typeface="Avenir Black"/>
              <a:cs typeface="Avenir Black"/>
            </a:endParaRPr>
          </a:p>
          <a:p>
            <a:pPr>
              <a:buClr>
                <a:schemeClr val="tx1"/>
              </a:buClr>
            </a:pPr>
            <a:endParaRPr lang="en-US" sz="1800" dirty="0">
              <a:latin typeface="Avenir Black"/>
              <a:cs typeface="Avenir Black"/>
            </a:endParaRP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32613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23081"/>
            <a:ext cx="8229600" cy="2238232"/>
          </a:xfrm>
        </p:spPr>
        <p:txBody>
          <a:bodyPr>
            <a:normAutofit/>
          </a:bodyPr>
          <a:lstStyle/>
          <a:p>
            <a:r>
              <a:rPr lang="en-ZA" dirty="0"/>
              <a:t>9.4 APPROVAL OF BUDGET – 2024/2025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090C28B2-18BA-185C-1D22-D37F829E54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199" y="2423898"/>
            <a:ext cx="8138645" cy="1315895"/>
          </a:xfrm>
        </p:spPr>
      </p:pic>
    </p:spTree>
    <p:extLst>
      <p:ext uri="{BB962C8B-B14F-4D97-AF65-F5344CB8AC3E}">
        <p14:creationId xmlns:p14="http://schemas.microsoft.com/office/powerpoint/2010/main" val="416579952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9.4. APPROVAL OF BUDGET – 2024/2025 (CORE BUSINESS)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157" y="1778654"/>
            <a:ext cx="3962400" cy="314325"/>
          </a:xfrm>
          <a:prstGeom prst="rect">
            <a:avLst/>
          </a:prstGeom>
        </p:spPr>
      </p:pic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005779D-2DC7-4160-BA1B-0F1D0363C47B}"/>
              </a:ext>
            </a:extLst>
          </p:cNvPr>
          <p:cNvCxnSpPr>
            <a:cxnSpLocks/>
          </p:cNvCxnSpPr>
          <p:nvPr/>
        </p:nvCxnSpPr>
        <p:spPr>
          <a:xfrm>
            <a:off x="4318657" y="3429000"/>
            <a:ext cx="21717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280D2D1D-D26E-44D2-919C-FB57E98AC0AF}"/>
              </a:ext>
            </a:extLst>
          </p:cNvPr>
          <p:cNvCxnSpPr>
            <a:cxnSpLocks/>
          </p:cNvCxnSpPr>
          <p:nvPr/>
        </p:nvCxnSpPr>
        <p:spPr>
          <a:xfrm>
            <a:off x="6634665" y="3416243"/>
            <a:ext cx="218313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46DCA6B9-64EA-AB8A-5108-3193AEBEAA4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0" y="2253758"/>
            <a:ext cx="8907907" cy="1137961"/>
          </a:xfrm>
        </p:spPr>
      </p:pic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FD294345-3528-891D-1BF9-B4CB4E09A9F8}"/>
              </a:ext>
            </a:extLst>
          </p:cNvPr>
          <p:cNvCxnSpPr>
            <a:cxnSpLocks/>
          </p:cNvCxnSpPr>
          <p:nvPr/>
        </p:nvCxnSpPr>
        <p:spPr>
          <a:xfrm>
            <a:off x="6646095" y="2253758"/>
            <a:ext cx="21717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3BF9ED80-8D75-981E-7835-C2194F4EE4B9}"/>
              </a:ext>
            </a:extLst>
          </p:cNvPr>
          <p:cNvCxnSpPr>
            <a:cxnSpLocks/>
          </p:cNvCxnSpPr>
          <p:nvPr/>
        </p:nvCxnSpPr>
        <p:spPr>
          <a:xfrm>
            <a:off x="4318657" y="2253758"/>
            <a:ext cx="21717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47493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399"/>
            <a:ext cx="8229600" cy="1086233"/>
          </a:xfrm>
        </p:spPr>
        <p:txBody>
          <a:bodyPr>
            <a:normAutofit fontScale="90000"/>
          </a:bodyPr>
          <a:lstStyle/>
          <a:p>
            <a:r>
              <a:rPr lang="en-ZA" dirty="0"/>
              <a:t>9.5. APPROVAL OF BUDGET 2024/2025 - GENERAL EXPENDITURE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0C4C3D0-D1CF-4BE3-B9BB-69C9EEDFD9D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81450" y="1619633"/>
            <a:ext cx="4541520" cy="360265"/>
          </a:xfrm>
          <a:prstGeom prst="rect">
            <a:avLst/>
          </a:prstGeom>
        </p:spPr>
      </p:pic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FAA97707-333E-40FA-9C2A-CD94DE4109E4}"/>
              </a:ext>
            </a:extLst>
          </p:cNvPr>
          <p:cNvCxnSpPr>
            <a:cxnSpLocks/>
          </p:cNvCxnSpPr>
          <p:nvPr/>
        </p:nvCxnSpPr>
        <p:spPr>
          <a:xfrm>
            <a:off x="4297680" y="2118958"/>
            <a:ext cx="2103120" cy="0"/>
          </a:xfrm>
          <a:prstGeom prst="line">
            <a:avLst/>
          </a:prstGeom>
          <a:ln>
            <a:solidFill>
              <a:srgbClr val="3C3C3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80FC0E3F-3011-42BB-9BE9-9D52E3BFC00E}"/>
              </a:ext>
            </a:extLst>
          </p:cNvPr>
          <p:cNvCxnSpPr/>
          <p:nvPr/>
        </p:nvCxnSpPr>
        <p:spPr>
          <a:xfrm flipV="1">
            <a:off x="4251960" y="4837149"/>
            <a:ext cx="2194560" cy="10445"/>
          </a:xfrm>
          <a:prstGeom prst="line">
            <a:avLst/>
          </a:prstGeom>
          <a:ln>
            <a:solidFill>
              <a:srgbClr val="3C3C3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009040A2-26AF-4DFE-A267-BC9DC9909679}"/>
              </a:ext>
            </a:extLst>
          </p:cNvPr>
          <p:cNvCxnSpPr>
            <a:cxnSpLocks/>
          </p:cNvCxnSpPr>
          <p:nvPr/>
        </p:nvCxnSpPr>
        <p:spPr>
          <a:xfrm>
            <a:off x="6492240" y="2083664"/>
            <a:ext cx="2194560" cy="0"/>
          </a:xfrm>
          <a:prstGeom prst="line">
            <a:avLst/>
          </a:prstGeom>
          <a:ln>
            <a:solidFill>
              <a:srgbClr val="3C3C3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19EE4788-BF78-4102-84DF-273C9F212CEA}"/>
              </a:ext>
            </a:extLst>
          </p:cNvPr>
          <p:cNvCxnSpPr>
            <a:cxnSpLocks/>
          </p:cNvCxnSpPr>
          <p:nvPr/>
        </p:nvCxnSpPr>
        <p:spPr>
          <a:xfrm>
            <a:off x="6544124" y="4857785"/>
            <a:ext cx="2090791" cy="6173"/>
          </a:xfrm>
          <a:prstGeom prst="line">
            <a:avLst/>
          </a:prstGeom>
          <a:ln>
            <a:solidFill>
              <a:srgbClr val="3C3C3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9A1E2820-8D4D-FA1A-E24E-EF5564B44C5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71920" y="2134372"/>
            <a:ext cx="8686800" cy="2708000"/>
          </a:xfrm>
        </p:spPr>
      </p:pic>
    </p:spTree>
    <p:extLst>
      <p:ext uri="{BB962C8B-B14F-4D97-AF65-F5344CB8AC3E}">
        <p14:creationId xmlns:p14="http://schemas.microsoft.com/office/powerpoint/2010/main" val="297283445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/>
              <a:t>9.6. APPROVAL OF BUDGET 2024/2025</a:t>
            </a:r>
            <a:br>
              <a:rPr lang="en-ZA" dirty="0"/>
            </a:br>
            <a:r>
              <a:rPr lang="en-ZA" dirty="0"/>
              <a:t>PROJECTS AND CAPEX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207843" y="1692492"/>
            <a:ext cx="4272013" cy="338886"/>
          </a:xfrm>
          <a:prstGeom prst="rect">
            <a:avLst/>
          </a:prstGeom>
        </p:spPr>
      </p:pic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DE98F378-E947-4259-BD22-136CA6D38C8F}"/>
              </a:ext>
            </a:extLst>
          </p:cNvPr>
          <p:cNvCxnSpPr>
            <a:cxnSpLocks/>
          </p:cNvCxnSpPr>
          <p:nvPr/>
        </p:nvCxnSpPr>
        <p:spPr>
          <a:xfrm>
            <a:off x="4324525" y="2338387"/>
            <a:ext cx="2019324" cy="0"/>
          </a:xfrm>
          <a:prstGeom prst="line">
            <a:avLst/>
          </a:prstGeom>
          <a:ln>
            <a:solidFill>
              <a:srgbClr val="3C3C3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6F28D38-4CBE-4610-B149-58BE667F0364}"/>
              </a:ext>
            </a:extLst>
          </p:cNvPr>
          <p:cNvCxnSpPr>
            <a:cxnSpLocks/>
          </p:cNvCxnSpPr>
          <p:nvPr/>
        </p:nvCxnSpPr>
        <p:spPr>
          <a:xfrm>
            <a:off x="4324525" y="2904865"/>
            <a:ext cx="2101517" cy="0"/>
          </a:xfrm>
          <a:prstGeom prst="line">
            <a:avLst/>
          </a:prstGeom>
          <a:ln>
            <a:solidFill>
              <a:srgbClr val="3C3C3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D73875A4-CA72-45D3-A439-F119C2C545AB}"/>
              </a:ext>
            </a:extLst>
          </p:cNvPr>
          <p:cNvCxnSpPr>
            <a:cxnSpLocks/>
          </p:cNvCxnSpPr>
          <p:nvPr/>
        </p:nvCxnSpPr>
        <p:spPr>
          <a:xfrm>
            <a:off x="6503670" y="2904865"/>
            <a:ext cx="2183130" cy="0"/>
          </a:xfrm>
          <a:prstGeom prst="line">
            <a:avLst/>
          </a:prstGeom>
          <a:ln>
            <a:solidFill>
              <a:srgbClr val="3C3C3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22AEF402-E5EB-4418-9C97-1DED90B21B1C}"/>
              </a:ext>
            </a:extLst>
          </p:cNvPr>
          <p:cNvCxnSpPr>
            <a:cxnSpLocks/>
          </p:cNvCxnSpPr>
          <p:nvPr/>
        </p:nvCxnSpPr>
        <p:spPr>
          <a:xfrm>
            <a:off x="6503670" y="2338387"/>
            <a:ext cx="2075251" cy="0"/>
          </a:xfrm>
          <a:prstGeom prst="line">
            <a:avLst/>
          </a:prstGeom>
          <a:ln>
            <a:solidFill>
              <a:srgbClr val="3C3C3C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D248A342-B5ED-85F8-6E12-2485F0708EE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303088" y="2385928"/>
            <a:ext cx="8383712" cy="518937"/>
          </a:xfrm>
        </p:spPr>
      </p:pic>
    </p:spTree>
    <p:extLst>
      <p:ext uri="{BB962C8B-B14F-4D97-AF65-F5344CB8AC3E}">
        <p14:creationId xmlns:p14="http://schemas.microsoft.com/office/powerpoint/2010/main" val="227616022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611" y="995541"/>
            <a:ext cx="8229600" cy="990600"/>
          </a:xfrm>
          <a:effectLst/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  <a:latin typeface="Avenir Black"/>
                <a:cs typeface="Avenir Black"/>
              </a:rPr>
              <a:t>9.5 IMPLEMENTATION PLAN 2024/25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982D02C2-A45E-AF4F-74DE-94A6D1373952}"/>
              </a:ext>
            </a:extLst>
          </p:cNvPr>
          <p:cNvSpPr txBox="1"/>
          <p:nvPr/>
        </p:nvSpPr>
        <p:spPr>
          <a:xfrm>
            <a:off x="1022279" y="2163181"/>
            <a:ext cx="7957334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ZA" sz="2400" dirty="0">
                <a:solidFill>
                  <a:srgbClr val="000000"/>
                </a:solidFill>
                <a:latin typeface="Hind Light" panose="02000000000000000000" pitchFamily="2" charset="0"/>
                <a:cs typeface="Hind Light" panose="02000000000000000000" pitchFamily="2" charset="0"/>
              </a:rPr>
              <a:t>PROGRAM 1 - OCID MANAGEMENT &amp; OPERATIONS 	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Hind Light" panose="02000000000000000000" pitchFamily="2" charset="0"/>
                <a:cs typeface="Hind Light" panose="02000000000000000000" pitchFamily="2" charset="0"/>
              </a:rPr>
              <a:t>PROGRAM 2 - OCID PUBLIC SAFETY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Hind Light" panose="02000000000000000000" pitchFamily="2" charset="0"/>
                <a:cs typeface="Hind Light" panose="02000000000000000000" pitchFamily="2" charset="0"/>
              </a:rPr>
              <a:t>PROGRAM 3 - OCID CLEANSING &amp; ENVIRONMENTAL INITIATIVES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Hind Light" panose="02000000000000000000" pitchFamily="2" charset="0"/>
                <a:cs typeface="Hind Light" panose="02000000000000000000" pitchFamily="2" charset="0"/>
              </a:rPr>
              <a:t>PROGRAM 4 - OCID URBAN MANAGEMENT INITIATIVES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Hind Light" panose="02000000000000000000" pitchFamily="2" charset="0"/>
                <a:cs typeface="Hind Light" panose="02000000000000000000" pitchFamily="2" charset="0"/>
              </a:rPr>
              <a:t>PROGRAM 5 - OCID SOCIAL INTERVENTION INITIATIVES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>
                <a:solidFill>
                  <a:srgbClr val="000000"/>
                </a:solidFill>
                <a:latin typeface="Hind Light" panose="02000000000000000000" pitchFamily="2" charset="0"/>
                <a:cs typeface="Hind Light" panose="02000000000000000000" pitchFamily="2" charset="0"/>
              </a:rPr>
              <a:t>PROGRAM 6 - OCID MARKETING INITIATIVES</a:t>
            </a:r>
          </a:p>
          <a:p>
            <a:endParaRPr lang="en-ZA" sz="2400" dirty="0">
              <a:solidFill>
                <a:srgbClr val="000000"/>
              </a:solidFill>
              <a:latin typeface="Hind Light" panose="02000000000000000000" pitchFamily="2" charset="0"/>
              <a:cs typeface="Hind Light" panose="02000000000000000000" pitchFamily="2" charset="0"/>
            </a:endParaRPr>
          </a:p>
          <a:p>
            <a:endParaRPr lang="en-ZA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3537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8018" y="219501"/>
            <a:ext cx="8229600" cy="990600"/>
          </a:xfrm>
        </p:spPr>
        <p:txBody>
          <a:bodyPr/>
          <a:lstStyle/>
          <a:p>
            <a:r>
              <a:rPr lang="en-US" u="sng" dirty="0">
                <a:solidFill>
                  <a:schemeClr val="tx1"/>
                </a:solidFill>
                <a:latin typeface="Avenir Black"/>
                <a:cs typeface="Avenir Black"/>
              </a:rPr>
              <a:t>OCID AGM 2023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14482"/>
            <a:ext cx="8229600" cy="58253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>
                <a:solidFill>
                  <a:srgbClr val="3C3C3C"/>
                </a:solidFill>
                <a:latin typeface="Avenir Black"/>
                <a:cs typeface="Avenir Black"/>
              </a:rPr>
              <a:t>10.	Appointment of registered auditors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C3C3C"/>
                </a:solidFill>
                <a:latin typeface="Avenir Black"/>
                <a:cs typeface="Avenir Black"/>
              </a:rPr>
              <a:t>11.	Confirmation of Company secretary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C3C3C"/>
                </a:solidFill>
                <a:latin typeface="Avenir Black"/>
                <a:cs typeface="Avenir Black"/>
              </a:rPr>
              <a:t>12.	Election of Board Members (director rotation – H Heye)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C3C3C"/>
                </a:solidFill>
                <a:latin typeface="Avenir Black"/>
                <a:cs typeface="Avenir Black"/>
              </a:rPr>
              <a:t>13.	General (actions from previous members meeting)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3C3C3C"/>
                </a:solidFill>
                <a:latin typeface="Avenir Black"/>
                <a:cs typeface="Avenir Black"/>
              </a:rPr>
              <a:t>	13.1.	Boundary fence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3C3C3C"/>
                </a:solidFill>
                <a:latin typeface="Avenir Black"/>
                <a:cs typeface="Avenir Black"/>
              </a:rPr>
              <a:t>	13.2	New CID legislation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3C3C3C"/>
                </a:solidFill>
                <a:latin typeface="Avenir Black"/>
                <a:cs typeface="Avenir Black"/>
              </a:rPr>
              <a:t>	13.3	Applegarth development / security </a:t>
            </a:r>
          </a:p>
          <a:p>
            <a:pPr marL="0" indent="0">
              <a:buNone/>
            </a:pPr>
            <a:r>
              <a:rPr lang="en-US" sz="1700" dirty="0">
                <a:solidFill>
                  <a:srgbClr val="3C3C3C"/>
                </a:solidFill>
                <a:latin typeface="Avenir Black"/>
                <a:cs typeface="Avenir Black"/>
              </a:rPr>
              <a:t>	13.4	Water supply</a:t>
            </a:r>
          </a:p>
          <a:p>
            <a:pPr marL="0" indent="0">
              <a:buNone/>
            </a:pPr>
            <a:endParaRPr lang="en-US" sz="1700" dirty="0">
              <a:solidFill>
                <a:srgbClr val="3C3C3C"/>
              </a:solidFill>
              <a:highlight>
                <a:srgbClr val="FFFF00"/>
              </a:highlight>
              <a:latin typeface="Avenir Black"/>
              <a:cs typeface="Avenir Black"/>
            </a:endParaRPr>
          </a:p>
          <a:p>
            <a:pPr marL="0" indent="0">
              <a:buNone/>
            </a:pPr>
            <a:r>
              <a:rPr lang="en-US" sz="2800" dirty="0">
                <a:solidFill>
                  <a:srgbClr val="3C3C3C"/>
                </a:solidFill>
                <a:latin typeface="Avenir Black"/>
                <a:cs typeface="Avenir Black"/>
              </a:rPr>
              <a:t>15.	Q &amp; A</a:t>
            </a:r>
          </a:p>
          <a:p>
            <a:pPr marL="0" indent="0">
              <a:buNone/>
            </a:pPr>
            <a:r>
              <a:rPr lang="en-US" sz="2800" dirty="0">
                <a:solidFill>
                  <a:srgbClr val="3C3C3C"/>
                </a:solidFill>
                <a:latin typeface="Avenir Black"/>
                <a:cs typeface="Avenir Black"/>
              </a:rPr>
              <a:t>16.	Adjournment</a:t>
            </a:r>
          </a:p>
          <a:p>
            <a:pPr marL="0" lvl="0" indent="0">
              <a:buNone/>
            </a:pPr>
            <a:endParaRPr lang="en-US" sz="2900" dirty="0">
              <a:solidFill>
                <a:schemeClr val="tx1">
                  <a:lumMod val="60000"/>
                  <a:lumOff val="40000"/>
                </a:schemeClr>
              </a:solidFill>
              <a:latin typeface="Avenir Black"/>
              <a:cs typeface="Avenir Black"/>
            </a:endParaRPr>
          </a:p>
          <a:p>
            <a:pPr lvl="0"/>
            <a:endParaRPr lang="en-US" sz="2900" dirty="0">
              <a:solidFill>
                <a:schemeClr val="tx1">
                  <a:lumMod val="60000"/>
                  <a:lumOff val="40000"/>
                </a:schemeClr>
              </a:solidFill>
              <a:latin typeface="Avenir Black"/>
              <a:cs typeface="Avenir Black"/>
            </a:endParaRPr>
          </a:p>
          <a:p>
            <a:pPr lvl="0">
              <a:lnSpc>
                <a:spcPct val="110000"/>
              </a:lnSpc>
            </a:pPr>
            <a:endParaRPr lang="en-US" sz="2300" dirty="0">
              <a:solidFill>
                <a:schemeClr val="tx1">
                  <a:lumMod val="60000"/>
                  <a:lumOff val="40000"/>
                </a:schemeClr>
              </a:solidFill>
              <a:latin typeface="Avenir Black"/>
              <a:cs typeface="Avenir Black"/>
            </a:endParaRPr>
          </a:p>
          <a:p>
            <a:pPr lvl="0">
              <a:lnSpc>
                <a:spcPct val="110000"/>
              </a:lnSpc>
            </a:pPr>
            <a:endParaRPr lang="en-US" sz="2300" dirty="0">
              <a:solidFill>
                <a:schemeClr val="tx1">
                  <a:lumMod val="60000"/>
                  <a:lumOff val="40000"/>
                </a:schemeClr>
              </a:solidFill>
              <a:latin typeface="Avenir Black"/>
              <a:cs typeface="Avenir Black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165882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0211" y="2192885"/>
            <a:ext cx="8864133" cy="3355711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chemeClr val="bg1"/>
                </a:solidFill>
                <a:latin typeface="Avenir Black"/>
                <a:cs typeface="Avenir Black"/>
              </a:rPr>
              <a:t>THANK YOU FOR ATTENDING.</a:t>
            </a:r>
            <a:br>
              <a:rPr lang="en-US" sz="3000" dirty="0">
                <a:solidFill>
                  <a:schemeClr val="bg1"/>
                </a:solidFill>
                <a:latin typeface="Avenir Black"/>
                <a:cs typeface="Avenir Black"/>
              </a:rPr>
            </a:br>
            <a:r>
              <a:rPr lang="en-US" sz="3000" dirty="0">
                <a:solidFill>
                  <a:schemeClr val="bg1"/>
                </a:solidFill>
                <a:latin typeface="Avenir Black"/>
                <a:cs typeface="Avenir Black"/>
              </a:rPr>
              <a:t> WE LOOK FORWARD TO YOUR SUPPORT AND A SUCCESSFUL SRA!</a:t>
            </a:r>
            <a:br>
              <a:rPr lang="en-US" sz="3000" dirty="0">
                <a:solidFill>
                  <a:schemeClr val="bg1"/>
                </a:solidFill>
                <a:latin typeface="Avenir Black"/>
                <a:cs typeface="Avenir Black"/>
              </a:rPr>
            </a:br>
            <a:r>
              <a:rPr lang="en-US" dirty="0">
                <a:solidFill>
                  <a:schemeClr val="tx1"/>
                </a:solidFill>
                <a:latin typeface="Avenir Black"/>
                <a:cs typeface="Avenir Black"/>
              </a:rPr>
              <a:t> </a:t>
            </a:r>
            <a:endParaRPr lang="en-US" sz="2800" dirty="0">
              <a:solidFill>
                <a:schemeClr val="tx1"/>
              </a:solidFill>
              <a:latin typeface="Avenir Black"/>
              <a:cs typeface="Avenir Black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0465" y="1149195"/>
            <a:ext cx="5734519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505153"/>
                </a:solidFill>
                <a:latin typeface="Avenir Black"/>
                <a:cs typeface="Avenir Black"/>
              </a:rPr>
              <a:t>THANK YOU:</a:t>
            </a:r>
          </a:p>
          <a:p>
            <a:endParaRPr lang="en-US" sz="2000" dirty="0">
              <a:solidFill>
                <a:srgbClr val="505153"/>
              </a:solidFill>
              <a:latin typeface="Avenir Black"/>
              <a:cs typeface="Avenir Black"/>
            </a:endParaRP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505153"/>
                </a:solidFill>
                <a:latin typeface="Avenir Black"/>
                <a:cs typeface="Avenir Black"/>
              </a:rPr>
              <a:t>NORTHOAKS ESTATE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505153"/>
                </a:solidFill>
                <a:latin typeface="Avenir Black"/>
                <a:cs typeface="Avenir Black"/>
              </a:rPr>
              <a:t>CITY OF CAPE TOWN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solidFill>
                  <a:srgbClr val="505153"/>
                </a:solidFill>
                <a:latin typeface="Avenir Black"/>
                <a:cs typeface="Avenir Black"/>
              </a:rPr>
              <a:t>OCID BOARD AND COMMITTEE MEMBERS</a:t>
            </a:r>
          </a:p>
          <a:p>
            <a:br>
              <a:rPr lang="en-US" dirty="0">
                <a:solidFill>
                  <a:srgbClr val="505153"/>
                </a:solidFill>
                <a:latin typeface="Avenir Black"/>
                <a:cs typeface="Avenir Black"/>
              </a:rPr>
            </a:br>
            <a:endParaRPr lang="en-US" dirty="0">
              <a:solidFill>
                <a:srgbClr val="50515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971730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5007" y="194353"/>
            <a:ext cx="8229600" cy="823762"/>
          </a:xfrm>
          <a:effectLst/>
        </p:spPr>
        <p:txBody>
          <a:bodyPr/>
          <a:lstStyle/>
          <a:p>
            <a:r>
              <a:rPr lang="en-US" u="sng" dirty="0">
                <a:solidFill>
                  <a:srgbClr val="3C3C3C"/>
                </a:solidFill>
                <a:latin typeface="Avenir Black"/>
                <a:cs typeface="Avenir Black"/>
              </a:rPr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0621" y="822905"/>
            <a:ext cx="8229600" cy="5738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1.	Registration 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2.	Welcome &amp; Apologies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3.   	Membership 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274320" lvl="1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3.1	Resignations 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274320" lvl="1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3.2	New members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4.	Quorum to constitute a meeting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5.	Previous AGM minutes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274320" lvl="1" indent="0">
              <a:buNone/>
            </a:pPr>
            <a:r>
              <a:rPr lang="en-US" sz="1600" b="1" dirty="0">
                <a:latin typeface="Hind Light" panose="02000000000000000000" pitchFamily="2" charset="0"/>
                <a:cs typeface="Hind Light" panose="02000000000000000000" pitchFamily="2" charset="0"/>
              </a:rPr>
              <a:t>5.1	Approval</a:t>
            </a:r>
            <a:endParaRPr lang="en-ZA" sz="1600" b="1" dirty="0">
              <a:latin typeface="Hind Light" panose="02000000000000000000" pitchFamily="2" charset="0"/>
              <a:cs typeface="Hind Light" panose="02000000000000000000" pitchFamily="2" charset="0"/>
            </a:endParaRPr>
          </a:p>
          <a:p>
            <a:pPr marL="274320" lvl="1" indent="0">
              <a:buNone/>
            </a:pPr>
            <a:r>
              <a:rPr lang="en-US" sz="1600" b="1" dirty="0">
                <a:latin typeface="Hind Light" panose="02000000000000000000" pitchFamily="2" charset="0"/>
                <a:cs typeface="Hind Light" panose="02000000000000000000" pitchFamily="2" charset="0"/>
              </a:rPr>
              <a:t>5.2	Matters arising</a:t>
            </a:r>
            <a:endParaRPr lang="en-ZA" sz="1600" b="1" dirty="0">
              <a:latin typeface="Hind Light" panose="02000000000000000000" pitchFamily="2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6.	Chairman’s Report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7.	Feedback on operations 2022/23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8.	Noting of Audited Financial Statements 2022/23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9.	Approval of Business Plan </a:t>
            </a:r>
            <a:r>
              <a:rPr lang="en-US" sz="1600" b="1" dirty="0"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and Implementation Plan </a:t>
            </a: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2024/25 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10.	Appointment of a Registered Auditor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11.	Confirmation of Company Secretary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12.	Election of Board Members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13.	General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14.	Q &amp; A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0" indent="0">
              <a:buNone/>
            </a:pPr>
            <a:r>
              <a:rPr lang="en-US" sz="1600" b="1" dirty="0">
                <a:effectLst/>
                <a:latin typeface="Hind Light" panose="02000000000000000000" pitchFamily="2" charset="0"/>
                <a:ea typeface="Calibri" panose="020F0502020204030204" pitchFamily="34" charset="0"/>
                <a:cs typeface="Hind Light" panose="02000000000000000000" pitchFamily="2" charset="0"/>
              </a:rPr>
              <a:t>15.	Adjournment</a:t>
            </a:r>
            <a:endParaRPr lang="en-ZA" sz="1600" b="1" dirty="0">
              <a:effectLst/>
              <a:latin typeface="Hind Light" panose="02000000000000000000" pitchFamily="2" charset="0"/>
              <a:ea typeface="Calibri" panose="020F0502020204030204" pitchFamily="34" charset="0"/>
              <a:cs typeface="Hind Light" panose="02000000000000000000" pitchFamily="2" charset="0"/>
            </a:endParaRPr>
          </a:p>
          <a:p>
            <a:pPr marL="342900" lvl="0" indent="-342900">
              <a:lnSpc>
                <a:spcPct val="115000"/>
              </a:lnSpc>
              <a:spcAft>
                <a:spcPts val="1000"/>
              </a:spcAft>
              <a:buFont typeface="+mj-lt"/>
              <a:buAutoNum type="arabicPeriod" startAt="4"/>
              <a:tabLst>
                <a:tab pos="457200" algn="l"/>
              </a:tabLst>
            </a:pPr>
            <a:endParaRPr lang="en-Z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82609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u="sng" dirty="0">
                <a:solidFill>
                  <a:srgbClr val="3C3C3C"/>
                </a:solidFill>
                <a:latin typeface="Avenir Black"/>
                <a:cs typeface="Avenir Black"/>
              </a:rPr>
              <a:t>OCID AGM</a:t>
            </a:r>
            <a:endParaRPr lang="en-US" u="sng" dirty="0">
              <a:solidFill>
                <a:srgbClr val="3C3C3C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11678" cy="487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300" dirty="0">
                <a:solidFill>
                  <a:srgbClr val="3C3C3C"/>
                </a:solidFill>
                <a:latin typeface="Avenir Black"/>
                <a:cs typeface="Avenir Black"/>
              </a:rPr>
              <a:t>1.	Registration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3C3C3C"/>
                </a:solidFill>
                <a:latin typeface="Avenir Black"/>
                <a:cs typeface="Avenir Black"/>
              </a:rPr>
              <a:t>2.	Welcome &amp; Apologies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3C3C3C"/>
                </a:solidFill>
                <a:latin typeface="Avenir Black"/>
                <a:cs typeface="Avenir Black"/>
              </a:rPr>
              <a:t>3.	Membership 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3C3C3C"/>
                </a:solidFill>
                <a:latin typeface="Avenir Black"/>
                <a:cs typeface="Avenir Black"/>
              </a:rPr>
              <a:t>	3.1	resignations 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3C3C3C"/>
                </a:solidFill>
                <a:latin typeface="Avenir Black"/>
                <a:cs typeface="Avenir Black"/>
              </a:rPr>
              <a:t>	3.2	new members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3C3C3C"/>
                </a:solidFill>
                <a:latin typeface="Avenir Black"/>
                <a:cs typeface="Avenir Black"/>
              </a:rPr>
              <a:t>4.	Quorum to constitute a meeting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3C3C3C"/>
                </a:solidFill>
                <a:latin typeface="Avenir Black"/>
                <a:cs typeface="Avenir Black"/>
              </a:rPr>
              <a:t>5.	Previous minutes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3C3C3C"/>
                </a:solidFill>
                <a:latin typeface="Avenir Black"/>
                <a:cs typeface="Avenir Black"/>
              </a:rPr>
              <a:t>	5.1	Approval minutes of AGM (24/11/2022)</a:t>
            </a:r>
          </a:p>
          <a:p>
            <a:pPr marL="0" indent="0">
              <a:buNone/>
            </a:pPr>
            <a:r>
              <a:rPr lang="en-US" sz="2300" dirty="0">
                <a:solidFill>
                  <a:srgbClr val="3C3C3C"/>
                </a:solidFill>
                <a:latin typeface="Avenir Black"/>
                <a:cs typeface="Avenir Black"/>
              </a:rPr>
              <a:t>	5.2	Matters arising</a:t>
            </a:r>
          </a:p>
          <a:p>
            <a:pPr marL="0" indent="0">
              <a:buNone/>
            </a:pPr>
            <a:endParaRPr lang="en-US" dirty="0">
              <a:solidFill>
                <a:srgbClr val="3C3C3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14755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55999"/>
            <a:ext cx="8498584" cy="990600"/>
          </a:xfrm>
        </p:spPr>
        <p:txBody>
          <a:bodyPr>
            <a:noAutofit/>
          </a:bodyPr>
          <a:lstStyle/>
          <a:p>
            <a:r>
              <a:rPr lang="en-US" sz="3600" u="sng" dirty="0">
                <a:solidFill>
                  <a:schemeClr val="tx1"/>
                </a:solidFill>
                <a:latin typeface="Avenir Black"/>
                <a:cs typeface="Avenir Black"/>
              </a:rPr>
              <a:t>6. CHAIRMAN’S REPORT</a:t>
            </a:r>
            <a:br>
              <a:rPr lang="en-US" sz="3900" u="sng" dirty="0">
                <a:solidFill>
                  <a:schemeClr val="tx1"/>
                </a:solidFill>
                <a:latin typeface="Avenir Black"/>
                <a:cs typeface="Avenir Black"/>
              </a:rPr>
            </a:br>
            <a:endParaRPr lang="en-US" sz="3900" u="sng" dirty="0">
              <a:solidFill>
                <a:schemeClr val="tx1"/>
              </a:solidFill>
              <a:latin typeface="Avenir Black"/>
              <a:cs typeface="Avenir Black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34730"/>
            <a:ext cx="8229600" cy="2118505"/>
          </a:xfrm>
        </p:spPr>
        <p:txBody>
          <a:bodyPr>
            <a:normAutofit lnSpcReduction="10000"/>
          </a:bodyPr>
          <a:lstStyle/>
          <a:p>
            <a:pPr lvl="0">
              <a:buClr>
                <a:schemeClr val="tx1"/>
              </a:buClr>
            </a:pPr>
            <a:r>
              <a:rPr lang="en-US" sz="1800" dirty="0">
                <a:latin typeface="Avenir Black"/>
                <a:cs typeface="Avenir Black"/>
              </a:rPr>
              <a:t>BOARD MEETINGS</a:t>
            </a:r>
          </a:p>
          <a:p>
            <a:pPr lvl="0">
              <a:buClr>
                <a:schemeClr val="tx1"/>
              </a:buClr>
            </a:pPr>
            <a:r>
              <a:rPr lang="en-US" sz="1800" dirty="0">
                <a:latin typeface="Avenir Black"/>
                <a:cs typeface="Avenir Black"/>
              </a:rPr>
              <a:t>CORE BUSINESS</a:t>
            </a:r>
          </a:p>
          <a:p>
            <a:pPr lvl="0">
              <a:buClr>
                <a:schemeClr val="tx1"/>
              </a:buClr>
            </a:pPr>
            <a:r>
              <a:rPr lang="en-US" sz="1800" dirty="0">
                <a:latin typeface="Avenir Black"/>
                <a:cs typeface="Avenir Black"/>
              </a:rPr>
              <a:t>SERVICE PROVIDER MANAGEMENT – SAFETY + SECURITY, URBAN MAINTENANCE, PROJECTS</a:t>
            </a:r>
          </a:p>
          <a:p>
            <a:pPr lvl="0">
              <a:buClr>
                <a:schemeClr val="tx1"/>
              </a:buClr>
            </a:pPr>
            <a:r>
              <a:rPr lang="en-US" sz="1800" dirty="0">
                <a:latin typeface="Avenir Black"/>
                <a:cs typeface="Avenir Black"/>
              </a:rPr>
              <a:t>DAY TO DAY OPERATIONS MANAGEMENT</a:t>
            </a:r>
          </a:p>
          <a:p>
            <a:pPr lvl="0">
              <a:buClr>
                <a:schemeClr val="tx1"/>
              </a:buClr>
            </a:pPr>
            <a:r>
              <a:rPr lang="en-US" sz="1800" dirty="0">
                <a:latin typeface="Avenir Black"/>
                <a:cs typeface="Avenir Black"/>
              </a:rPr>
              <a:t>FINANCIAL REPORTS TO CCT</a:t>
            </a:r>
          </a:p>
          <a:p>
            <a:pPr lvl="0">
              <a:buClr>
                <a:schemeClr val="tx1"/>
              </a:buClr>
            </a:pPr>
            <a:r>
              <a:rPr lang="en-US" sz="1800" dirty="0">
                <a:latin typeface="Avenir Black"/>
                <a:cs typeface="Avenir Black"/>
              </a:rPr>
              <a:t>COMMUNICATION WITH RESIDENTS</a:t>
            </a:r>
          </a:p>
          <a:p>
            <a:pPr lvl="0">
              <a:buClr>
                <a:schemeClr val="tx1"/>
              </a:buClr>
            </a:pPr>
            <a:endParaRPr lang="en-US" sz="1800" dirty="0">
              <a:latin typeface="Avenir Black"/>
              <a:cs typeface="Avenir Black"/>
            </a:endParaRP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457200" y="3064003"/>
            <a:ext cx="8498584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000" kern="1200" spc="-1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br>
              <a:rPr lang="en-US" sz="3900" u="sng" dirty="0">
                <a:solidFill>
                  <a:schemeClr val="tx1"/>
                </a:solidFill>
                <a:latin typeface="Avenir Black"/>
                <a:cs typeface="Avenir Black"/>
              </a:rPr>
            </a:br>
            <a:endParaRPr lang="en-US" sz="3900" u="sng" dirty="0">
              <a:solidFill>
                <a:schemeClr val="tx1"/>
              </a:solidFill>
              <a:latin typeface="Avenir Black"/>
              <a:cs typeface="Avenir Black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2985075"/>
            <a:ext cx="8229600" cy="28937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20000"/>
              </a:lnSpc>
              <a:buClr>
                <a:schemeClr val="tx1"/>
              </a:buClr>
            </a:pPr>
            <a:endParaRPr lang="en-US" sz="5200" dirty="0">
              <a:latin typeface="Avenir Black"/>
              <a:cs typeface="Avenir Black"/>
            </a:endParaRP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9884" y="3602149"/>
            <a:ext cx="7734300" cy="2324100"/>
          </a:xfrm>
          <a:prstGeom prst="rect">
            <a:avLst/>
          </a:prstGeom>
        </p:spPr>
      </p:pic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07AE49DB-1173-48B3-BD53-D291D34F880F}"/>
              </a:ext>
            </a:extLst>
          </p:cNvPr>
          <p:cNvSpPr txBox="1">
            <a:spLocks/>
          </p:cNvSpPr>
          <p:nvPr/>
        </p:nvSpPr>
        <p:spPr>
          <a:xfrm>
            <a:off x="559884" y="5952639"/>
            <a:ext cx="8126916" cy="688192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Clr>
                <a:schemeClr val="tx1"/>
              </a:buClr>
              <a:buNone/>
            </a:pPr>
            <a:r>
              <a:rPr lang="en-US" sz="1500" b="1" dirty="0"/>
              <a:t>Committee members:</a:t>
            </a:r>
          </a:p>
          <a:p>
            <a:pPr marL="0" indent="0">
              <a:buNone/>
            </a:pPr>
            <a:r>
              <a:rPr lang="en-US" sz="1400" dirty="0"/>
              <a:t>Meryl Butt (Communication, Social Upliftment), Marilyn Leadsom (Urban Management, Social Upliftment), Pierr Roodt </a:t>
            </a:r>
          </a:p>
        </p:txBody>
      </p:sp>
    </p:spTree>
    <p:extLst>
      <p:ext uri="{BB962C8B-B14F-4D97-AF65-F5344CB8AC3E}">
        <p14:creationId xmlns:p14="http://schemas.microsoft.com/office/powerpoint/2010/main" val="876260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9366"/>
            <a:ext cx="8229600" cy="990600"/>
          </a:xfrm>
          <a:effectLst/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  <a:latin typeface="Avenir Black"/>
                <a:cs typeface="Avenir Black"/>
              </a:rPr>
              <a:t>7. FEEDBACK ON OPERATIONS 2022-23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73175"/>
            <a:ext cx="8432800" cy="5291138"/>
          </a:xfrm>
        </p:spPr>
        <p:txBody>
          <a:bodyPr>
            <a:normAutofit/>
          </a:bodyPr>
          <a:lstStyle/>
          <a:p>
            <a:pPr lvl="0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CORE BUSINESS</a:t>
            </a:r>
          </a:p>
          <a:p>
            <a:pPr lvl="1">
              <a:buClr>
                <a:schemeClr val="tx1"/>
              </a:buClr>
            </a:pPr>
            <a:r>
              <a:rPr lang="en-US" sz="2400" dirty="0">
                <a:latin typeface="Avenir Black"/>
                <a:cs typeface="Avenir Black"/>
              </a:rPr>
              <a:t>PUBLIC SAFETY </a:t>
            </a:r>
          </a:p>
          <a:p>
            <a:pPr lvl="1">
              <a:buClr>
                <a:schemeClr val="tx1"/>
              </a:buClr>
            </a:pPr>
            <a:r>
              <a:rPr lang="en-US" sz="2400" dirty="0">
                <a:latin typeface="Avenir Black"/>
                <a:cs typeface="Avenir Black"/>
              </a:rPr>
              <a:t>CLEANSING, ENVIRONMENTAL UPGRADING, URBAN MAINTENANCE  </a:t>
            </a:r>
          </a:p>
          <a:p>
            <a:pPr lvl="1">
              <a:buClr>
                <a:schemeClr val="tx1"/>
              </a:buClr>
            </a:pPr>
            <a:r>
              <a:rPr lang="en-US" sz="2400" dirty="0">
                <a:latin typeface="Avenir Black"/>
                <a:cs typeface="Avenir Black"/>
              </a:rPr>
              <a:t>PROJECTS </a:t>
            </a:r>
          </a:p>
          <a:p>
            <a:pPr lvl="1">
              <a:buClr>
                <a:schemeClr val="tx1"/>
              </a:buClr>
            </a:pPr>
            <a:r>
              <a:rPr lang="en-US" sz="2400" dirty="0">
                <a:latin typeface="Avenir Black"/>
                <a:cs typeface="Avenir Black"/>
              </a:rPr>
              <a:t>SOCIAL UPLIFTMENT</a:t>
            </a:r>
          </a:p>
          <a:p>
            <a:pPr lvl="1">
              <a:buClr>
                <a:schemeClr val="tx1"/>
              </a:buClr>
            </a:pPr>
            <a:r>
              <a:rPr lang="en-US" sz="2400" dirty="0">
                <a:latin typeface="Avenir Black"/>
                <a:cs typeface="Avenir Black"/>
              </a:rPr>
              <a:t>NEIGHBOURHOOD SOCIALS</a:t>
            </a:r>
          </a:p>
          <a:p>
            <a:pPr lvl="1">
              <a:buClr>
                <a:schemeClr val="tx1"/>
              </a:buClr>
            </a:pPr>
            <a:endParaRPr lang="en-US" dirty="0">
              <a:latin typeface="Avenir Black"/>
              <a:cs typeface="Avenir Black"/>
            </a:endParaRPr>
          </a:p>
          <a:p>
            <a:pPr lvl="1">
              <a:buClr>
                <a:schemeClr val="tx1"/>
              </a:buClr>
            </a:pPr>
            <a:endParaRPr lang="en-US" dirty="0">
              <a:latin typeface="Avenir Black"/>
              <a:cs typeface="Avenir Black"/>
            </a:endParaRPr>
          </a:p>
          <a:p>
            <a:pPr lvl="1">
              <a:buClr>
                <a:schemeClr val="tx1"/>
              </a:buClr>
            </a:pPr>
            <a:endParaRPr lang="en-US" dirty="0">
              <a:latin typeface="Avenir Black"/>
              <a:cs typeface="Avenir Black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-138701" y="2738957"/>
            <a:ext cx="8229600" cy="138008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2">
              <a:buClr>
                <a:schemeClr val="tx1"/>
              </a:buClr>
            </a:pPr>
            <a:endParaRPr lang="en-US" sz="7800" dirty="0">
              <a:latin typeface="Avenir Black"/>
              <a:cs typeface="Avenir Black"/>
            </a:endParaRPr>
          </a:p>
          <a:p>
            <a:pPr marL="0" indent="0">
              <a:buFont typeface="Arial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040229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9366"/>
            <a:ext cx="8229600" cy="990600"/>
          </a:xfrm>
          <a:effectLst/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  <a:latin typeface="Avenir Black"/>
                <a:cs typeface="Avenir Black"/>
              </a:rPr>
              <a:t>7. 1. FEEDBACK ON OPERATIONS 2022-23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73175"/>
            <a:ext cx="8432800" cy="5291138"/>
          </a:xfrm>
        </p:spPr>
        <p:txBody>
          <a:bodyPr>
            <a:normAutofit/>
          </a:bodyPr>
          <a:lstStyle/>
          <a:p>
            <a:pPr lvl="0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CORE BUSINESS - PUBLIC SAFETY 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Cameras – pipetrack (IR), mountain pathway (IR, thermal)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CCP contribution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Meryl Butt </a:t>
            </a:r>
            <a:r>
              <a:rPr lang="en-US" sz="2800" dirty="0" err="1">
                <a:latin typeface="Avenir Black"/>
                <a:cs typeface="Avenir Black"/>
              </a:rPr>
              <a:t>Overkloof</a:t>
            </a:r>
            <a:r>
              <a:rPr lang="en-US" sz="2800" dirty="0">
                <a:latin typeface="Avenir Black"/>
                <a:cs typeface="Avenir Black"/>
              </a:rPr>
              <a:t> HBNW representative 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Engagement Forestry and Fisheries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Fire services department serviced all the fire hydrants. Water pressure check - Bridoon</a:t>
            </a:r>
          </a:p>
          <a:p>
            <a:pPr marL="274320" lvl="1" indent="0">
              <a:buClr>
                <a:schemeClr val="tx1"/>
              </a:buClr>
              <a:buNone/>
            </a:pPr>
            <a:endParaRPr lang="en-US" dirty="0">
              <a:latin typeface="Avenir Black"/>
              <a:cs typeface="Avenir Black"/>
            </a:endParaRPr>
          </a:p>
        </p:txBody>
      </p:sp>
    </p:spTree>
    <p:extLst>
      <p:ext uri="{BB962C8B-B14F-4D97-AF65-F5344CB8AC3E}">
        <p14:creationId xmlns:p14="http://schemas.microsoft.com/office/powerpoint/2010/main" val="404372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9366"/>
            <a:ext cx="8229600" cy="990600"/>
          </a:xfrm>
          <a:effectLst/>
        </p:spPr>
        <p:txBody>
          <a:bodyPr>
            <a:normAutofit fontScale="90000"/>
          </a:bodyPr>
          <a:lstStyle/>
          <a:p>
            <a:r>
              <a:rPr lang="en-US" sz="3200" u="sng" dirty="0">
                <a:solidFill>
                  <a:schemeClr val="tx1"/>
                </a:solidFill>
                <a:latin typeface="Avenir Black"/>
                <a:cs typeface="Avenir Black"/>
              </a:rPr>
              <a:t>7. 2. FEEDBACK ON OPERATIONS 2022-23 – HB CRIME STATS</a:t>
            </a:r>
          </a:p>
        </p:txBody>
      </p:sp>
      <p:pic>
        <p:nvPicPr>
          <p:cNvPr id="3" name="Content Placeholder 2">
            <a:extLst>
              <a:ext uri="{FF2B5EF4-FFF2-40B4-BE49-F238E27FC236}">
                <a16:creationId xmlns:a16="http://schemas.microsoft.com/office/drawing/2014/main" id="{64E3450E-5651-6DCF-E85F-B8C234B5DE3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30221" y="1592495"/>
            <a:ext cx="8229600" cy="50886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0446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9366"/>
            <a:ext cx="8229600" cy="990600"/>
          </a:xfrm>
          <a:effectLst/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  <a:latin typeface="Avenir Black"/>
                <a:cs typeface="Avenir Black"/>
              </a:rPr>
              <a:t>7.3. FEEDBACK ON OPERATIONS 2022-23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73175"/>
            <a:ext cx="8432800" cy="5291138"/>
          </a:xfrm>
        </p:spPr>
        <p:txBody>
          <a:bodyPr>
            <a:normAutofit/>
          </a:bodyPr>
          <a:lstStyle/>
          <a:p>
            <a:pPr lvl="0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CORE BUSINESS - CLEANSING, ENVIRONMENTAL UPGRADING, URBAN MAINTENANCE 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Ongoing maintenance contract work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CORE BUSINESS - PROJECTS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Ongoing rehabilitation of public open spaces – reporting and feedback to the City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Further planting and maintenance of indigenous trees, sourced from City nursery (at no cost) – to date 100 trees (Cape Ash, Yellow wood, Olives, Pin Oaks)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Pathway to </a:t>
            </a:r>
            <a:r>
              <a:rPr lang="en-US" sz="2800" dirty="0" err="1">
                <a:latin typeface="Avenir Black"/>
                <a:cs typeface="Avenir Black"/>
              </a:rPr>
              <a:t>pipetrack</a:t>
            </a:r>
            <a:r>
              <a:rPr lang="en-US" sz="2800" dirty="0">
                <a:latin typeface="Avenir Black"/>
                <a:cs typeface="Avenir Black"/>
              </a:rPr>
              <a:t> clearance</a:t>
            </a:r>
          </a:p>
          <a:p>
            <a:pPr marL="274320" lvl="1" indent="0">
              <a:buClr>
                <a:schemeClr val="tx1"/>
              </a:buClr>
              <a:buNone/>
            </a:pPr>
            <a:endParaRPr lang="en-US" dirty="0">
              <a:latin typeface="Hind Light" panose="02000000000000000000" pitchFamily="2" charset="0"/>
              <a:cs typeface="Hin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9521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9366"/>
            <a:ext cx="8229600" cy="990600"/>
          </a:xfrm>
          <a:effectLst/>
        </p:spPr>
        <p:txBody>
          <a:bodyPr>
            <a:normAutofit/>
          </a:bodyPr>
          <a:lstStyle/>
          <a:p>
            <a:r>
              <a:rPr lang="en-US" sz="3200" u="sng" dirty="0">
                <a:solidFill>
                  <a:schemeClr val="tx1"/>
                </a:solidFill>
                <a:latin typeface="Avenir Black"/>
                <a:cs typeface="Avenir Black"/>
              </a:rPr>
              <a:t>7.4. FEEDBACK ON OPERATIONS 2022-23</a:t>
            </a: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457200" y="1273175"/>
            <a:ext cx="8432800" cy="5291138"/>
          </a:xfrm>
        </p:spPr>
        <p:txBody>
          <a:bodyPr>
            <a:normAutofit fontScale="92500" lnSpcReduction="20000"/>
          </a:bodyPr>
          <a:lstStyle/>
          <a:p>
            <a:pPr lvl="0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CORE BUSINESS – SOCIAL UPLIFTMENT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Ladles of Love 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CORE BUSINESS – NEIGHBOURHOOD SOCIALS</a:t>
            </a:r>
          </a:p>
          <a:p>
            <a:pPr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CORE BUSINESS – COMMUNICATION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3 x </a:t>
            </a:r>
            <a:r>
              <a:rPr lang="en-US" sz="2800" dirty="0" err="1">
                <a:latin typeface="Avenir Black"/>
                <a:cs typeface="Avenir Black"/>
              </a:rPr>
              <a:t>Whatsapp</a:t>
            </a:r>
            <a:r>
              <a:rPr lang="en-US" sz="2800" dirty="0">
                <a:latin typeface="Avenir Black"/>
                <a:cs typeface="Avenir Black"/>
              </a:rPr>
              <a:t> Groups (Social, Security and First responders)</a:t>
            </a:r>
          </a:p>
          <a:p>
            <a:pPr lvl="1">
              <a:buClr>
                <a:schemeClr val="tx1"/>
              </a:buClr>
            </a:pPr>
            <a:r>
              <a:rPr lang="en-US" sz="2800" dirty="0" err="1">
                <a:latin typeface="Avenir Black"/>
                <a:cs typeface="Avenir Black"/>
              </a:rPr>
              <a:t>Googlegroups</a:t>
            </a:r>
            <a:r>
              <a:rPr lang="en-US" sz="2800" dirty="0">
                <a:latin typeface="Avenir Black"/>
                <a:cs typeface="Avenir Black"/>
              </a:rPr>
              <a:t> email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Facebook page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HB CIDs channel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Ward 74 service request channel (Cllr Quintas channel)</a:t>
            </a:r>
          </a:p>
          <a:p>
            <a:pPr lvl="1">
              <a:buClr>
                <a:schemeClr val="tx1"/>
              </a:buClr>
            </a:pPr>
            <a:r>
              <a:rPr lang="en-US" sz="2800" dirty="0">
                <a:latin typeface="Avenir Black"/>
                <a:cs typeface="Avenir Black"/>
              </a:rPr>
              <a:t>We encourage or City service request be made via C3 system. Note Reference no for escalation to CID / Cllr Quintas if unresolved.</a:t>
            </a:r>
          </a:p>
          <a:p>
            <a:pPr lvl="1">
              <a:buClr>
                <a:schemeClr val="tx1"/>
              </a:buClr>
            </a:pPr>
            <a:endParaRPr lang="en-US" sz="2800" dirty="0">
              <a:latin typeface="Avenir Black"/>
              <a:cs typeface="Avenir Black"/>
            </a:endParaRPr>
          </a:p>
          <a:p>
            <a:pPr marL="274320" lvl="1" indent="0">
              <a:buClr>
                <a:schemeClr val="tx1"/>
              </a:buClr>
              <a:buNone/>
            </a:pPr>
            <a:endParaRPr lang="en-US" dirty="0">
              <a:latin typeface="Hind Light" panose="02000000000000000000" pitchFamily="2" charset="0"/>
              <a:cs typeface="Hind Light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2892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allAtOnce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ustom 2">
      <a:dk1>
        <a:srgbClr val="505153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BBBCBF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2997</TotalTime>
  <Words>829</Words>
  <Application>Microsoft Office PowerPoint</Application>
  <PresentationFormat>On-screen Show (4:3)</PresentationFormat>
  <Paragraphs>151</Paragraphs>
  <Slides>19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Avenir Black</vt:lpstr>
      <vt:lpstr>Calibri</vt:lpstr>
      <vt:lpstr>Hind Light</vt:lpstr>
      <vt:lpstr>Times New Roman</vt:lpstr>
      <vt:lpstr>Clarity</vt:lpstr>
      <vt:lpstr>PowerPoint Presentation</vt:lpstr>
      <vt:lpstr>AGENDA</vt:lpstr>
      <vt:lpstr>OCID AGM</vt:lpstr>
      <vt:lpstr>6. CHAIRMAN’S REPORT </vt:lpstr>
      <vt:lpstr>7. FEEDBACK ON OPERATIONS 2022-23</vt:lpstr>
      <vt:lpstr>7. 1. FEEDBACK ON OPERATIONS 2022-23</vt:lpstr>
      <vt:lpstr>7. 2. FEEDBACK ON OPERATIONS 2022-23 – HB CRIME STATS</vt:lpstr>
      <vt:lpstr>7.3. FEEDBACK ON OPERATIONS 2022-23</vt:lpstr>
      <vt:lpstr>7.4. FEEDBACK ON OPERATIONS 2022-23</vt:lpstr>
      <vt:lpstr>8. NOTING OF AUDITED FINANCIAL STATEMENTS 2022-23</vt:lpstr>
      <vt:lpstr>9.1. SURPLUS POSITION 30/06/2023</vt:lpstr>
      <vt:lpstr>9.2. – 9.3. APPROVAL OF SURPLUS FUNDS UTILISATION</vt:lpstr>
      <vt:lpstr>9.4 APPROVAL OF BUDGET – 2024/2025</vt:lpstr>
      <vt:lpstr>9.4. APPROVAL OF BUDGET – 2024/2025 (CORE BUSINESS)</vt:lpstr>
      <vt:lpstr>9.5. APPROVAL OF BUDGET 2024/2025 - GENERAL EXPENDITURE</vt:lpstr>
      <vt:lpstr>9.6. APPROVAL OF BUDGET 2024/2025 PROJECTS AND CAPEX</vt:lpstr>
      <vt:lpstr>9.5 IMPLEMENTATION PLAN 2024/25</vt:lpstr>
      <vt:lpstr>OCID AGM 2023</vt:lpstr>
      <vt:lpstr>THANK YOU FOR ATTENDING.  WE LOOK FORWARD TO YOUR SUPPORT AND A SUCCESSFUL SRA!  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Paris Brummer</dc:creator>
  <cp:lastModifiedBy>John O'Callaghan</cp:lastModifiedBy>
  <cp:revision>123</cp:revision>
  <dcterms:created xsi:type="dcterms:W3CDTF">2016-09-16T13:33:42Z</dcterms:created>
  <dcterms:modified xsi:type="dcterms:W3CDTF">2023-11-16T08:48:54Z</dcterms:modified>
</cp:coreProperties>
</file>